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2" r:id="rId2"/>
    <p:sldId id="299" r:id="rId3"/>
    <p:sldId id="312" r:id="rId4"/>
    <p:sldId id="303" r:id="rId5"/>
    <p:sldId id="302" r:id="rId6"/>
    <p:sldId id="316" r:id="rId7"/>
    <p:sldId id="317" r:id="rId8"/>
    <p:sldId id="318" r:id="rId9"/>
    <p:sldId id="305" r:id="rId10"/>
    <p:sldId id="258" r:id="rId11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202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62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1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981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60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46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60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98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480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4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0086531-1207-4421-930B-F8ED07073EC1}"/>
              </a:ext>
            </a:extLst>
          </p:cNvPr>
          <p:cNvGrpSpPr/>
          <p:nvPr userDrawn="1"/>
        </p:nvGrpSpPr>
        <p:grpSpPr>
          <a:xfrm>
            <a:off x="-39688" y="7937"/>
            <a:ext cx="12296776" cy="6842126"/>
            <a:chOff x="-39688" y="7937"/>
            <a:chExt cx="12296776" cy="6842126"/>
          </a:xfrm>
        </p:grpSpPr>
        <p:pic>
          <p:nvPicPr>
            <p:cNvPr id="8" name="图片 6">
              <a:extLst>
                <a:ext uri="{FF2B5EF4-FFF2-40B4-BE49-F238E27FC236}">
                  <a16:creationId xmlns:a16="http://schemas.microsoft.com/office/drawing/2014/main" xmlns="" id="{DB7885E9-D0F5-40E5-B248-9BF593929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688" y="7938"/>
              <a:ext cx="12296776" cy="684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EB976645-CF90-4FB2-A7CD-3258EA1EBE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7937"/>
              <a:ext cx="3071664" cy="82877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-169255" y="2248996"/>
            <a:ext cx="1236125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平行公理的推论</a:t>
            </a:r>
            <a:endParaRPr lang="zh-CN" altLang="en-US" sz="88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554044" y="1563638"/>
            <a:ext cx="9077591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理解并掌握平行公理的推论内容？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560364" y="2715823"/>
            <a:ext cx="885611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能灵活利用平行公理及其推论解决问题？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0A32E4-C90D-4FBD-AEB0-EC03D8E50803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xmlns="" id="{CB21529F-EEDF-49C9-9A95-D89C622B18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5680" y="4981079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Line 10">
            <a:extLst>
              <a:ext uri="{FF2B5EF4-FFF2-40B4-BE49-F238E27FC236}">
                <a16:creationId xmlns:a16="http://schemas.microsoft.com/office/drawing/2014/main" xmlns="" id="{4317BC54-9319-4B27-A2DA-562D9E81633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430" y="3979367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xmlns="" id="{677C19BF-9865-4D5E-9DEC-10170D04D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430" y="3103067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17" name="Group 49">
            <a:extLst>
              <a:ext uri="{FF2B5EF4-FFF2-40B4-BE49-F238E27FC236}">
                <a16:creationId xmlns:a16="http://schemas.microsoft.com/office/drawing/2014/main" xmlns="" id="{537F4AEF-130A-4B0F-916F-4C4535B1950C}"/>
              </a:ext>
            </a:extLst>
          </p:cNvPr>
          <p:cNvGrpSpPr>
            <a:grpSpLocks/>
          </p:cNvGrpSpPr>
          <p:nvPr/>
        </p:nvGrpSpPr>
        <p:grpSpPr bwMode="auto">
          <a:xfrm>
            <a:off x="5336580" y="3436442"/>
            <a:ext cx="936625" cy="579437"/>
            <a:chOff x="2200" y="2024"/>
            <a:chExt cx="590" cy="365"/>
          </a:xfrm>
        </p:grpSpPr>
        <p:sp>
          <p:nvSpPr>
            <p:cNvPr id="18" name="Oval 9">
              <a:extLst>
                <a:ext uri="{FF2B5EF4-FFF2-40B4-BE49-F238E27FC236}">
                  <a16:creationId xmlns:a16="http://schemas.microsoft.com/office/drawing/2014/main" xmlns="" id="{5535EC3F-CB4F-466E-9A3D-30EE9B436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341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xmlns="" id="{114F00DD-A431-4579-BFE8-A2681D43D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" y="2024"/>
              <a:ext cx="5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B</a:t>
              </a:r>
            </a:p>
          </p:txBody>
        </p:sp>
      </p:grpSp>
      <p:grpSp>
        <p:nvGrpSpPr>
          <p:cNvPr id="20" name="Group 50">
            <a:extLst>
              <a:ext uri="{FF2B5EF4-FFF2-40B4-BE49-F238E27FC236}">
                <a16:creationId xmlns:a16="http://schemas.microsoft.com/office/drawing/2014/main" xmlns="" id="{FE9A5BBC-BBA1-49E1-A14F-CDDC2249FE66}"/>
              </a:ext>
            </a:extLst>
          </p:cNvPr>
          <p:cNvGrpSpPr>
            <a:grpSpLocks/>
          </p:cNvGrpSpPr>
          <p:nvPr/>
        </p:nvGrpSpPr>
        <p:grpSpPr bwMode="auto">
          <a:xfrm>
            <a:off x="7135218" y="2564904"/>
            <a:ext cx="936625" cy="571500"/>
            <a:chOff x="3333" y="1496"/>
            <a:chExt cx="590" cy="360"/>
          </a:xfrm>
        </p:grpSpPr>
        <p:sp>
          <p:nvSpPr>
            <p:cNvPr id="21" name="Oval 23">
              <a:extLst>
                <a:ext uri="{FF2B5EF4-FFF2-40B4-BE49-F238E27FC236}">
                  <a16:creationId xmlns:a16="http://schemas.microsoft.com/office/drawing/2014/main" xmlns="" id="{64D51975-99AA-416E-A31E-648A4CF9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" name="Text Box 24">
              <a:extLst>
                <a:ext uri="{FF2B5EF4-FFF2-40B4-BE49-F238E27FC236}">
                  <a16:creationId xmlns:a16="http://schemas.microsoft.com/office/drawing/2014/main" xmlns="" id="{A3C66E63-FCA9-4D2E-BC82-719A4DEDB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" y="1496"/>
              <a:ext cx="5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C</a:t>
              </a:r>
            </a:p>
          </p:txBody>
        </p:sp>
      </p:grpSp>
      <p:sp>
        <p:nvSpPr>
          <p:cNvPr id="23" name="Rectangle 47">
            <a:extLst>
              <a:ext uri="{FF2B5EF4-FFF2-40B4-BE49-F238E27FC236}">
                <a16:creationId xmlns:a16="http://schemas.microsoft.com/office/drawing/2014/main" xmlns="" id="{3B9C9137-DBDD-41ED-BA13-46FD31351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768" y="4571504"/>
            <a:ext cx="43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0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4" name="Text Box 48">
            <a:extLst>
              <a:ext uri="{FF2B5EF4-FFF2-40B4-BE49-F238E27FC236}">
                <a16:creationId xmlns:a16="http://schemas.microsoft.com/office/drawing/2014/main" xmlns="" id="{3A8FF3B7-74BB-4641-A09F-46DAF89AF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441" y="5305084"/>
            <a:ext cx="11832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平行公理：</a:t>
            </a:r>
            <a:r>
              <a:rPr lang="zh-CN" altLang="en-US" sz="3200" b="1" dirty="0">
                <a:latin typeface="+mj-ea"/>
                <a:ea typeface="+mj-ea"/>
              </a:rPr>
              <a:t>经过直线外一点，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有且只有</a:t>
            </a:r>
            <a:r>
              <a:rPr lang="zh-CN" altLang="en-US" sz="3200" b="1" dirty="0">
                <a:latin typeface="+mj-ea"/>
                <a:ea typeface="+mj-ea"/>
              </a:rPr>
              <a:t>一条直线与这条直线平行。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30" name="Text Box 57">
            <a:extLst>
              <a:ext uri="{FF2B5EF4-FFF2-40B4-BE49-F238E27FC236}">
                <a16:creationId xmlns:a16="http://schemas.microsoft.com/office/drawing/2014/main" xmlns="" id="{12C25536-A1FD-4CF6-A3D9-FF8FB6175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22" y="968141"/>
            <a:ext cx="1193703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+mj-ea"/>
                <a:ea typeface="+mj-ea"/>
              </a:rPr>
              <a:t>已知直线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dirty="0">
                <a:latin typeface="+mj-ea"/>
                <a:ea typeface="+mj-ea"/>
              </a:rPr>
              <a:t>和直线 </a:t>
            </a:r>
            <a:r>
              <a:rPr lang="en-US" altLang="zh-CN" sz="3200" b="1" dirty="0">
                <a:latin typeface="+mj-ea"/>
                <a:ea typeface="+mj-ea"/>
              </a:rPr>
              <a:t>a </a:t>
            </a:r>
            <a:r>
              <a:rPr lang="zh-CN" altLang="en-US" sz="3200" b="1" dirty="0">
                <a:latin typeface="+mj-ea"/>
                <a:ea typeface="+mj-ea"/>
              </a:rPr>
              <a:t>外的点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dirty="0">
                <a:latin typeface="+mj-ea"/>
                <a:ea typeface="+mj-ea"/>
              </a:rPr>
              <a:t>，过点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dirty="0">
                <a:latin typeface="+mj-ea"/>
                <a:ea typeface="+mj-ea"/>
              </a:rPr>
              <a:t>画直线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dirty="0">
                <a:latin typeface="+mj-ea"/>
                <a:ea typeface="+mj-ea"/>
              </a:rPr>
              <a:t>的平行线</a:t>
            </a:r>
            <a:r>
              <a:rPr lang="en-US" altLang="zh-CN" sz="3200" b="1" dirty="0">
                <a:latin typeface="+mj-ea"/>
                <a:ea typeface="+mj-ea"/>
              </a:rPr>
              <a:t>,</a:t>
            </a:r>
            <a:r>
              <a:rPr lang="zh-CN" altLang="en-US" sz="3200" b="1" dirty="0">
                <a:latin typeface="+mj-ea"/>
                <a:ea typeface="+mj-ea"/>
              </a:rPr>
              <a:t>能画几条？</a:t>
            </a:r>
          </a:p>
        </p:txBody>
      </p:sp>
      <p:sp>
        <p:nvSpPr>
          <p:cNvPr id="33" name="Text Box 57">
            <a:extLst>
              <a:ext uri="{FF2B5EF4-FFF2-40B4-BE49-F238E27FC236}">
                <a16:creationId xmlns:a16="http://schemas.microsoft.com/office/drawing/2014/main" xmlns="" id="{A3194F35-9CAC-4A4F-8339-2FBFDC093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22" y="1634464"/>
            <a:ext cx="652164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+mj-ea"/>
                <a:ea typeface="+mj-ea"/>
              </a:rPr>
              <a:t>过点</a:t>
            </a:r>
            <a:r>
              <a:rPr lang="en-US" altLang="zh-CN" sz="3200" b="1" dirty="0">
                <a:latin typeface="+mj-ea"/>
                <a:ea typeface="+mj-ea"/>
              </a:rPr>
              <a:t>C</a:t>
            </a:r>
            <a:r>
              <a:rPr lang="zh-CN" altLang="en-US" sz="3200" b="1" dirty="0">
                <a:latin typeface="+mj-ea"/>
                <a:ea typeface="+mj-ea"/>
              </a:rPr>
              <a:t>画直线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dirty="0">
                <a:latin typeface="+mj-ea"/>
                <a:ea typeface="+mj-ea"/>
              </a:rPr>
              <a:t>的平行线</a:t>
            </a:r>
            <a:r>
              <a:rPr lang="en-US" altLang="zh-CN" sz="3200" b="1" dirty="0">
                <a:latin typeface="+mj-ea"/>
                <a:ea typeface="+mj-ea"/>
              </a:rPr>
              <a:t>,</a:t>
            </a:r>
            <a:r>
              <a:rPr lang="zh-CN" altLang="en-US" sz="3200" b="1" dirty="0">
                <a:latin typeface="+mj-ea"/>
                <a:ea typeface="+mj-ea"/>
              </a:rPr>
              <a:t>能画几条？</a:t>
            </a:r>
          </a:p>
        </p:txBody>
      </p:sp>
    </p:spTree>
    <p:extLst>
      <p:ext uri="{BB962C8B-B14F-4D97-AF65-F5344CB8AC3E}">
        <p14:creationId xmlns:p14="http://schemas.microsoft.com/office/powerpoint/2010/main" val="28252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280DDEC-C2AE-4976-BE08-2A89A17D19F0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4" name="Text Box 16">
            <a:extLst>
              <a:ext uri="{FF2B5EF4-FFF2-40B4-BE49-F238E27FC236}">
                <a16:creationId xmlns:a16="http://schemas.microsoft.com/office/drawing/2014/main" xmlns="" id="{ECEC6BB2-1BCC-4A18-853C-2DCE99902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943" y="3431326"/>
            <a:ext cx="936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i="1" dirty="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7" name="Text Box 24">
            <a:extLst>
              <a:ext uri="{FF2B5EF4-FFF2-40B4-BE49-F238E27FC236}">
                <a16:creationId xmlns:a16="http://schemas.microsoft.com/office/drawing/2014/main" xmlns="" id="{3B03A8ED-F3BF-4475-B412-A2519CD27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1942" y="2537127"/>
            <a:ext cx="936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i="1" dirty="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29" name="Line 6">
            <a:extLst>
              <a:ext uri="{FF2B5EF4-FFF2-40B4-BE49-F238E27FC236}">
                <a16:creationId xmlns:a16="http://schemas.microsoft.com/office/drawing/2014/main" xmlns="" id="{50056E1F-C297-49CD-80CB-659768119BA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4064" y="4837063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Line 10">
            <a:extLst>
              <a:ext uri="{FF2B5EF4-FFF2-40B4-BE49-F238E27FC236}">
                <a16:creationId xmlns:a16="http://schemas.microsoft.com/office/drawing/2014/main" xmlns="" id="{3730C177-FA36-4C40-9FC1-7D92FA7970F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5814" y="3835351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xmlns="" id="{B3A54604-5AB1-4DBE-9993-32FF2F72C1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5814" y="2959051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Rectangle 47">
            <a:extLst>
              <a:ext uri="{FF2B5EF4-FFF2-40B4-BE49-F238E27FC236}">
                <a16:creationId xmlns:a16="http://schemas.microsoft.com/office/drawing/2014/main" xmlns="" id="{828E5CD9-7A43-4DE2-A1A5-AB075F503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4918" y="4427488"/>
            <a:ext cx="43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000" i="1" dirty="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39" name="Text Box 55">
            <a:extLst>
              <a:ext uri="{FF2B5EF4-FFF2-40B4-BE49-F238E27FC236}">
                <a16:creationId xmlns:a16="http://schemas.microsoft.com/office/drawing/2014/main" xmlns="" id="{28F9DAD0-FCF1-410C-844E-74DF99017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8" y="990155"/>
            <a:ext cx="119370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平行公理的推论：</a:t>
            </a:r>
            <a:r>
              <a:rPr lang="zh-CN" altLang="en-US" sz="3200" b="1" dirty="0">
                <a:latin typeface="+mj-ea"/>
                <a:ea typeface="+mj-ea"/>
              </a:rPr>
              <a:t>如果两条直线都与第三条直线平行，那么这两条直线也互相平行。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4B038FB-C86D-490C-9E1D-ECED4DD08BB0}"/>
              </a:ext>
            </a:extLst>
          </p:cNvPr>
          <p:cNvSpPr txBox="1"/>
          <p:nvPr/>
        </p:nvSpPr>
        <p:spPr>
          <a:xfrm>
            <a:off x="254968" y="2890391"/>
            <a:ext cx="3660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</a:rPr>
              <a:t>因为：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i="1" dirty="0">
                <a:latin typeface="+mj-ea"/>
                <a:ea typeface="+mj-ea"/>
              </a:rPr>
              <a:t>∥ 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dirty="0">
                <a:latin typeface="+mj-ea"/>
                <a:ea typeface="+mj-ea"/>
              </a:rPr>
              <a:t>，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i="1" dirty="0">
                <a:latin typeface="+mj-ea"/>
                <a:ea typeface="+mj-ea"/>
              </a:rPr>
              <a:t>∥ </a:t>
            </a:r>
            <a:r>
              <a:rPr lang="en-US" altLang="zh-CN" sz="3200" b="1" dirty="0">
                <a:latin typeface="+mj-ea"/>
                <a:ea typeface="+mj-ea"/>
              </a:rPr>
              <a:t>c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</a:rPr>
              <a:t>所以：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i="1" dirty="0">
                <a:latin typeface="+mj-ea"/>
                <a:ea typeface="+mj-ea"/>
              </a:rPr>
              <a:t>∥ </a:t>
            </a:r>
            <a:r>
              <a:rPr lang="en-US" altLang="zh-CN" sz="3200" b="1" dirty="0">
                <a:latin typeface="+mj-ea"/>
                <a:ea typeface="+mj-ea"/>
              </a:rPr>
              <a:t>c</a:t>
            </a:r>
            <a:endParaRPr lang="zh-CN" altLang="en-US" sz="3200" b="1" dirty="0">
              <a:latin typeface="+mj-ea"/>
              <a:ea typeface="+mj-ea"/>
            </a:endParaRPr>
          </a:p>
        </p:txBody>
      </p:sp>
      <p:sp>
        <p:nvSpPr>
          <p:cNvPr id="22" name="Text Box 55">
            <a:extLst>
              <a:ext uri="{FF2B5EF4-FFF2-40B4-BE49-F238E27FC236}">
                <a16:creationId xmlns:a16="http://schemas.microsoft.com/office/drawing/2014/main" xmlns="" id="{8F6F3E03-E1CA-43FC-A27A-3A4540F6B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781" y="946565"/>
            <a:ext cx="119370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思考：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直线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和直线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的位置关系？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83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39" grpId="0"/>
      <p:bldP spid="7" grpId="0"/>
      <p:bldP spid="22" grpId="0"/>
      <p:bldP spid="2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638F45D-0DCC-4B61-A8FF-6FBF0974A5A8}"/>
              </a:ext>
            </a:extLst>
          </p:cNvPr>
          <p:cNvSpPr/>
          <p:nvPr/>
        </p:nvSpPr>
        <p:spPr>
          <a:xfrm>
            <a:off x="119336" y="906838"/>
            <a:ext cx="12072664" cy="4436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+mj-ea"/>
                <a:ea typeface="+mj-ea"/>
              </a:rPr>
              <a:t>工人师傅在架设电线时，为了检验三条电线是否平行，工人师傅只检验其中两条是否与第三条平行即可</a:t>
            </a:r>
            <a:r>
              <a:rPr lang="en-US" altLang="zh-CN" sz="3200" dirty="0">
                <a:latin typeface="+mj-ea"/>
                <a:ea typeface="+mj-ea"/>
              </a:rPr>
              <a:t>.</a:t>
            </a:r>
            <a:r>
              <a:rPr lang="zh-CN" altLang="en-US" sz="3200" dirty="0">
                <a:latin typeface="+mj-ea"/>
                <a:ea typeface="+mj-ea"/>
              </a:rPr>
              <a:t>这种作法的依据是</a:t>
            </a:r>
            <a:r>
              <a:rPr lang="en-US" altLang="zh-CN" sz="3200" dirty="0">
                <a:latin typeface="+mj-ea"/>
                <a:ea typeface="+mj-ea"/>
              </a:rPr>
              <a:t>(       )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j-ea"/>
                <a:ea typeface="+mj-ea"/>
              </a:rPr>
              <a:t>A.</a:t>
            </a:r>
            <a:r>
              <a:rPr lang="zh-CN" altLang="en-US" sz="3200" dirty="0">
                <a:latin typeface="+mj-ea"/>
                <a:ea typeface="+mj-ea"/>
              </a:rPr>
              <a:t>两点确定一条直线；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j-ea"/>
                <a:ea typeface="+mj-ea"/>
              </a:rPr>
              <a:t>B.</a:t>
            </a:r>
            <a:r>
              <a:rPr lang="zh-CN" altLang="en-US" sz="3200" dirty="0">
                <a:latin typeface="+mj-ea"/>
                <a:ea typeface="+mj-ea"/>
              </a:rPr>
              <a:t>两点之间线段最短；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j-ea"/>
                <a:ea typeface="+mj-ea"/>
              </a:rPr>
              <a:t>C.</a:t>
            </a:r>
            <a:r>
              <a:rPr lang="zh-CN" altLang="en-US" sz="3200" dirty="0">
                <a:latin typeface="+mj-ea"/>
                <a:ea typeface="+mj-ea"/>
              </a:rPr>
              <a:t>经过直线外一点有且只有一条直线与已知直线平行；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+mj-ea"/>
                <a:ea typeface="+mj-ea"/>
              </a:rPr>
              <a:t>D.</a:t>
            </a:r>
            <a:r>
              <a:rPr lang="zh-CN" altLang="en-US" sz="3200" dirty="0">
                <a:latin typeface="+mj-ea"/>
                <a:ea typeface="+mj-ea"/>
              </a:rPr>
              <a:t>如果两条直线都和第三条直线平行，那么这两条直线也互相平行。</a:t>
            </a:r>
          </a:p>
        </p:txBody>
      </p:sp>
    </p:spTree>
    <p:extLst>
      <p:ext uri="{BB962C8B-B14F-4D97-AF65-F5344CB8AC3E}">
        <p14:creationId xmlns:p14="http://schemas.microsoft.com/office/powerpoint/2010/main" val="258404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4" y="-1648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B6EAEF26-A7D0-4999-90D7-37789DEFF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923326"/>
            <a:ext cx="11593288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zh-CN" altLang="en-US" sz="3200" dirty="0">
                <a:latin typeface="+mj-ea"/>
                <a:ea typeface="+mj-ea"/>
              </a:rPr>
              <a:t>读下列语句，并画出图形：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dirty="0">
                <a:latin typeface="+mj-ea"/>
                <a:ea typeface="+mj-ea"/>
              </a:rPr>
              <a:t>（</a:t>
            </a:r>
            <a:r>
              <a:rPr lang="en-US" altLang="zh-CN" sz="3200" dirty="0">
                <a:latin typeface="+mj-ea"/>
                <a:ea typeface="+mj-ea"/>
              </a:rPr>
              <a:t>1</a:t>
            </a:r>
            <a:r>
              <a:rPr lang="zh-CN" altLang="en-US" sz="3200" dirty="0">
                <a:latin typeface="+mj-ea"/>
                <a:ea typeface="+mj-ea"/>
              </a:rPr>
              <a:t>）点</a:t>
            </a:r>
            <a:r>
              <a:rPr lang="en-US" altLang="zh-CN" sz="3200" dirty="0">
                <a:latin typeface="+mj-ea"/>
                <a:ea typeface="+mj-ea"/>
              </a:rPr>
              <a:t>P</a:t>
            </a:r>
            <a:r>
              <a:rPr lang="zh-CN" altLang="en-US" sz="3200" dirty="0">
                <a:latin typeface="+mj-ea"/>
                <a:ea typeface="+mj-ea"/>
              </a:rPr>
              <a:t>是直线</a:t>
            </a:r>
            <a:r>
              <a:rPr lang="en-US" altLang="zh-CN" sz="3200" dirty="0">
                <a:latin typeface="+mj-ea"/>
                <a:ea typeface="+mj-ea"/>
              </a:rPr>
              <a:t>AB</a:t>
            </a:r>
            <a:r>
              <a:rPr lang="zh-CN" altLang="en-US" sz="3200" dirty="0">
                <a:latin typeface="+mj-ea"/>
                <a:ea typeface="+mj-ea"/>
              </a:rPr>
              <a:t>外一点，直线</a:t>
            </a:r>
            <a:r>
              <a:rPr lang="en-US" altLang="zh-CN" sz="3200" dirty="0">
                <a:latin typeface="+mj-ea"/>
                <a:ea typeface="+mj-ea"/>
              </a:rPr>
              <a:t>CD</a:t>
            </a:r>
            <a:r>
              <a:rPr lang="zh-CN" altLang="en-US" sz="3200" dirty="0">
                <a:latin typeface="+mj-ea"/>
                <a:ea typeface="+mj-ea"/>
              </a:rPr>
              <a:t>经过点</a:t>
            </a:r>
            <a:r>
              <a:rPr lang="en-US" altLang="zh-CN" sz="3200" dirty="0">
                <a:latin typeface="+mj-ea"/>
                <a:ea typeface="+mj-ea"/>
              </a:rPr>
              <a:t>P</a:t>
            </a:r>
            <a:r>
              <a:rPr lang="zh-CN" altLang="en-US" sz="3200" dirty="0">
                <a:latin typeface="+mj-ea"/>
                <a:ea typeface="+mj-ea"/>
              </a:rPr>
              <a:t>，且与直线</a:t>
            </a:r>
            <a:r>
              <a:rPr lang="en-US" altLang="zh-CN" sz="3200" dirty="0">
                <a:latin typeface="+mj-ea"/>
                <a:ea typeface="+mj-ea"/>
              </a:rPr>
              <a:t>AB</a:t>
            </a:r>
            <a:r>
              <a:rPr lang="zh-CN" altLang="en-US" sz="3200" dirty="0">
                <a:latin typeface="+mj-ea"/>
                <a:ea typeface="+mj-ea"/>
              </a:rPr>
              <a:t>平行；</a:t>
            </a:r>
            <a:endParaRPr lang="en-US" altLang="zh-CN" sz="3200" dirty="0">
              <a:latin typeface="+mj-ea"/>
              <a:ea typeface="+mj-ea"/>
            </a:endParaRPr>
          </a:p>
          <a:p>
            <a:pPr eaLnBrk="1" hangingPunct="1">
              <a:lnSpc>
                <a:spcPct val="135000"/>
              </a:lnSpc>
            </a:pPr>
            <a:r>
              <a:rPr lang="zh-CN" altLang="en-US" sz="3200" dirty="0">
                <a:latin typeface="+mj-ea"/>
                <a:ea typeface="+mj-ea"/>
              </a:rPr>
              <a:t>（</a:t>
            </a:r>
            <a:r>
              <a:rPr lang="en-US" altLang="zh-CN" sz="3200" dirty="0">
                <a:latin typeface="+mj-ea"/>
                <a:ea typeface="+mj-ea"/>
              </a:rPr>
              <a:t>2</a:t>
            </a:r>
            <a:r>
              <a:rPr lang="zh-CN" altLang="en-US" sz="3200" dirty="0">
                <a:latin typeface="+mj-ea"/>
                <a:ea typeface="+mj-ea"/>
              </a:rPr>
              <a:t>）直线</a:t>
            </a:r>
            <a:r>
              <a:rPr lang="en-US" altLang="zh-CN" sz="3200" dirty="0">
                <a:latin typeface="+mj-ea"/>
                <a:ea typeface="+mj-ea"/>
              </a:rPr>
              <a:t>AB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>
                <a:latin typeface="+mj-ea"/>
                <a:ea typeface="+mj-ea"/>
              </a:rPr>
              <a:t>CD</a:t>
            </a:r>
            <a:r>
              <a:rPr lang="zh-CN" altLang="en-US" sz="3200" dirty="0">
                <a:latin typeface="+mj-ea"/>
                <a:ea typeface="+mj-ea"/>
              </a:rPr>
              <a:t>是相交直线，点</a:t>
            </a:r>
            <a:r>
              <a:rPr lang="en-US" altLang="zh-CN" sz="3200" dirty="0">
                <a:latin typeface="+mj-ea"/>
                <a:ea typeface="+mj-ea"/>
              </a:rPr>
              <a:t>P</a:t>
            </a:r>
            <a:r>
              <a:rPr lang="zh-CN" altLang="en-US" sz="3200" dirty="0">
                <a:latin typeface="+mj-ea"/>
                <a:ea typeface="+mj-ea"/>
              </a:rPr>
              <a:t>是直线</a:t>
            </a:r>
            <a:r>
              <a:rPr lang="en-US" altLang="zh-CN" sz="3200" dirty="0">
                <a:latin typeface="+mj-ea"/>
                <a:ea typeface="+mj-ea"/>
              </a:rPr>
              <a:t>AB</a:t>
            </a:r>
            <a:r>
              <a:rPr lang="zh-CN" altLang="en-US" sz="3200" dirty="0">
                <a:latin typeface="+mj-ea"/>
                <a:ea typeface="+mj-ea"/>
              </a:rPr>
              <a:t>、</a:t>
            </a:r>
            <a:r>
              <a:rPr lang="en-US" altLang="zh-CN" sz="3200" dirty="0">
                <a:latin typeface="+mj-ea"/>
                <a:ea typeface="+mj-ea"/>
              </a:rPr>
              <a:t>CD</a:t>
            </a:r>
            <a:r>
              <a:rPr lang="zh-CN" altLang="en-US" sz="3200" dirty="0">
                <a:latin typeface="+mj-ea"/>
                <a:ea typeface="+mj-ea"/>
              </a:rPr>
              <a:t>外一点，直线</a:t>
            </a:r>
            <a:r>
              <a:rPr lang="en-US" altLang="zh-CN" sz="3200" dirty="0">
                <a:latin typeface="+mj-ea"/>
                <a:ea typeface="+mj-ea"/>
              </a:rPr>
              <a:t>EF</a:t>
            </a:r>
            <a:r>
              <a:rPr lang="zh-CN" altLang="en-US" sz="3200" dirty="0">
                <a:latin typeface="+mj-ea"/>
                <a:ea typeface="+mj-ea"/>
              </a:rPr>
              <a:t>经过点</a:t>
            </a:r>
            <a:r>
              <a:rPr lang="en-US" altLang="zh-CN" sz="3200" dirty="0">
                <a:latin typeface="+mj-ea"/>
                <a:ea typeface="+mj-ea"/>
              </a:rPr>
              <a:t>P</a:t>
            </a:r>
            <a:r>
              <a:rPr lang="zh-CN" altLang="en-US" sz="3200" dirty="0">
                <a:latin typeface="+mj-ea"/>
                <a:ea typeface="+mj-ea"/>
              </a:rPr>
              <a:t>且与直线</a:t>
            </a:r>
            <a:r>
              <a:rPr lang="en-US" altLang="zh-CN" sz="3200" dirty="0">
                <a:latin typeface="+mj-ea"/>
                <a:ea typeface="+mj-ea"/>
              </a:rPr>
              <a:t>AB</a:t>
            </a:r>
            <a:r>
              <a:rPr lang="zh-CN" altLang="en-US" sz="3200" dirty="0">
                <a:latin typeface="+mj-ea"/>
                <a:ea typeface="+mj-ea"/>
              </a:rPr>
              <a:t>平行，与直线</a:t>
            </a:r>
            <a:r>
              <a:rPr lang="en-US" altLang="zh-CN" sz="3200" dirty="0">
                <a:latin typeface="+mj-ea"/>
                <a:ea typeface="+mj-ea"/>
              </a:rPr>
              <a:t>CD</a:t>
            </a:r>
            <a:r>
              <a:rPr lang="zh-CN" altLang="en-US" sz="3200" dirty="0">
                <a:latin typeface="+mj-ea"/>
                <a:ea typeface="+mj-ea"/>
              </a:rPr>
              <a:t>相交于点</a:t>
            </a:r>
            <a:r>
              <a:rPr lang="en-US" altLang="zh-CN" sz="3200" dirty="0">
                <a:latin typeface="+mj-ea"/>
                <a:ea typeface="+mj-ea"/>
              </a:rPr>
              <a:t>E</a:t>
            </a:r>
            <a:r>
              <a:rPr lang="zh-CN" altLang="en-US" sz="3200" dirty="0">
                <a:latin typeface="+mj-ea"/>
                <a:ea typeface="+mj-ea"/>
              </a:rPr>
              <a:t>。</a:t>
            </a:r>
            <a:endParaRPr lang="en-US" altLang="zh-CN" sz="3200" dirty="0">
              <a:latin typeface="+mj-ea"/>
              <a:ea typeface="+mj-ea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81B5537-819D-4539-89EF-8FB8EB3F63C2}"/>
              </a:ext>
            </a:extLst>
          </p:cNvPr>
          <p:cNvCxnSpPr/>
          <p:nvPr/>
        </p:nvCxnSpPr>
        <p:spPr>
          <a:xfrm>
            <a:off x="1135832" y="5373216"/>
            <a:ext cx="345638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948E005F-3BEF-4CB8-9BFB-59BB145285AB}"/>
              </a:ext>
            </a:extLst>
          </p:cNvPr>
          <p:cNvSpPr/>
          <p:nvPr/>
        </p:nvSpPr>
        <p:spPr>
          <a:xfrm>
            <a:off x="2839314" y="4297795"/>
            <a:ext cx="72008" cy="7200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0A1D4B5-5755-41D5-AFA1-FB307E368C7C}"/>
              </a:ext>
            </a:extLst>
          </p:cNvPr>
          <p:cNvSpPr txBox="1"/>
          <p:nvPr/>
        </p:nvSpPr>
        <p:spPr>
          <a:xfrm>
            <a:off x="2443270" y="3875695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P</a:t>
            </a:r>
            <a:endParaRPr lang="zh-CN" altLang="en-US" sz="2800" b="1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477271D-7914-4B38-9FF8-36B332FAB0C5}"/>
              </a:ext>
            </a:extLst>
          </p:cNvPr>
          <p:cNvSpPr txBox="1"/>
          <p:nvPr/>
        </p:nvSpPr>
        <p:spPr>
          <a:xfrm>
            <a:off x="767408" y="5092911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A</a:t>
            </a:r>
            <a:endParaRPr lang="zh-CN" altLang="en-US" sz="2800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46EC5E2-B15B-48D0-A252-9A531EFEFFA1}"/>
              </a:ext>
            </a:extLst>
          </p:cNvPr>
          <p:cNvSpPr txBox="1"/>
          <p:nvPr/>
        </p:nvSpPr>
        <p:spPr>
          <a:xfrm>
            <a:off x="4592216" y="5127219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B</a:t>
            </a:r>
            <a:endParaRPr lang="zh-CN" altLang="en-US" sz="2800" b="1" dirty="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74433ED3-49FC-4058-AADF-6699FB54DE6B}"/>
              </a:ext>
            </a:extLst>
          </p:cNvPr>
          <p:cNvCxnSpPr/>
          <p:nvPr/>
        </p:nvCxnSpPr>
        <p:spPr>
          <a:xfrm>
            <a:off x="1151598" y="4333296"/>
            <a:ext cx="345638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4E82C03-F8EC-482B-8138-4433FDA7AF7D}"/>
              </a:ext>
            </a:extLst>
          </p:cNvPr>
          <p:cNvSpPr txBox="1"/>
          <p:nvPr/>
        </p:nvSpPr>
        <p:spPr>
          <a:xfrm>
            <a:off x="775792" y="405790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C</a:t>
            </a:r>
            <a:endParaRPr lang="zh-CN" altLang="en-US" sz="2800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4F234E9-DD03-47F8-8B70-0BB3C444F31C}"/>
              </a:ext>
            </a:extLst>
          </p:cNvPr>
          <p:cNvSpPr txBox="1"/>
          <p:nvPr/>
        </p:nvSpPr>
        <p:spPr>
          <a:xfrm>
            <a:off x="4592216" y="405790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D</a:t>
            </a:r>
            <a:endParaRPr lang="zh-CN" altLang="en-US" sz="2800" b="1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7B881C5F-E2FD-40DD-953A-BCC708BDE70B}"/>
              </a:ext>
            </a:extLst>
          </p:cNvPr>
          <p:cNvCxnSpPr/>
          <p:nvPr/>
        </p:nvCxnSpPr>
        <p:spPr>
          <a:xfrm>
            <a:off x="7317226" y="5129708"/>
            <a:ext cx="345638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3676D70-F360-4BA7-B122-6566ED340B5C}"/>
              </a:ext>
            </a:extLst>
          </p:cNvPr>
          <p:cNvSpPr txBox="1"/>
          <p:nvPr/>
        </p:nvSpPr>
        <p:spPr>
          <a:xfrm>
            <a:off x="6933036" y="483961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A</a:t>
            </a:r>
            <a:endParaRPr lang="zh-CN" altLang="en-US" sz="2800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64AE526-E6E8-4F61-B7C7-20A247E2D78D}"/>
              </a:ext>
            </a:extLst>
          </p:cNvPr>
          <p:cNvSpPr txBox="1"/>
          <p:nvPr/>
        </p:nvSpPr>
        <p:spPr>
          <a:xfrm>
            <a:off x="10757844" y="48739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B</a:t>
            </a:r>
            <a:endParaRPr lang="zh-CN" altLang="en-US" sz="2800" b="1" dirty="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1EBB5473-7896-431D-A78D-913FC6A3261E}"/>
              </a:ext>
            </a:extLst>
          </p:cNvPr>
          <p:cNvCxnSpPr>
            <a:cxnSpLocks/>
          </p:cNvCxnSpPr>
          <p:nvPr/>
        </p:nvCxnSpPr>
        <p:spPr>
          <a:xfrm>
            <a:off x="7832578" y="4020605"/>
            <a:ext cx="2304254" cy="202560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61AE13C-2C1E-44FB-8BA6-D8E476D3325B}"/>
              </a:ext>
            </a:extLst>
          </p:cNvPr>
          <p:cNvSpPr txBox="1"/>
          <p:nvPr/>
        </p:nvSpPr>
        <p:spPr>
          <a:xfrm>
            <a:off x="7413528" y="361287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C</a:t>
            </a:r>
            <a:endParaRPr lang="zh-CN" altLang="en-US" sz="28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A32792F-D45F-4036-8F45-AFF57AE7DDB4}"/>
              </a:ext>
            </a:extLst>
          </p:cNvPr>
          <p:cNvSpPr txBox="1"/>
          <p:nvPr/>
        </p:nvSpPr>
        <p:spPr>
          <a:xfrm>
            <a:off x="10056440" y="593011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D</a:t>
            </a:r>
            <a:endParaRPr lang="zh-CN" altLang="en-US" sz="2800" b="1" dirty="0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199A058E-EFB4-4A6D-8F16-53008FDA2AEA}"/>
              </a:ext>
            </a:extLst>
          </p:cNvPr>
          <p:cNvSpPr/>
          <p:nvPr/>
        </p:nvSpPr>
        <p:spPr>
          <a:xfrm>
            <a:off x="9625471" y="4228000"/>
            <a:ext cx="72008" cy="7200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8F6DD39B-CDC0-41A3-B355-F6CF703B299F}"/>
              </a:ext>
            </a:extLst>
          </p:cNvPr>
          <p:cNvSpPr txBox="1"/>
          <p:nvPr/>
        </p:nvSpPr>
        <p:spPr>
          <a:xfrm>
            <a:off x="9229427" y="380590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P</a:t>
            </a:r>
            <a:endParaRPr lang="zh-CN" altLang="en-US" sz="2800" b="1" dirty="0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4F14CBC7-627E-4990-A0AA-A5A869CBC5C2}"/>
              </a:ext>
            </a:extLst>
          </p:cNvPr>
          <p:cNvCxnSpPr/>
          <p:nvPr/>
        </p:nvCxnSpPr>
        <p:spPr>
          <a:xfrm>
            <a:off x="7200118" y="4273919"/>
            <a:ext cx="3456384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1FB44429-10DE-498A-A9F5-51752CA9D5C8}"/>
              </a:ext>
            </a:extLst>
          </p:cNvPr>
          <p:cNvSpPr txBox="1"/>
          <p:nvPr/>
        </p:nvSpPr>
        <p:spPr>
          <a:xfrm>
            <a:off x="7789343" y="4227901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E</a:t>
            </a:r>
            <a:endParaRPr lang="zh-CN" altLang="en-US" sz="2800" b="1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091DE8C9-FCE1-49DC-B49F-4296680800A1}"/>
              </a:ext>
            </a:extLst>
          </p:cNvPr>
          <p:cNvSpPr txBox="1"/>
          <p:nvPr/>
        </p:nvSpPr>
        <p:spPr>
          <a:xfrm>
            <a:off x="10640736" y="4018135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F</a:t>
            </a:r>
            <a:endParaRPr lang="zh-CN" altLang="en-US" sz="2800" b="1" dirty="0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C9A0B0D6-CF2F-4D8F-B486-8D0314270E50}"/>
              </a:ext>
            </a:extLst>
          </p:cNvPr>
          <p:cNvSpPr/>
          <p:nvPr/>
        </p:nvSpPr>
        <p:spPr>
          <a:xfrm>
            <a:off x="8077178" y="4237130"/>
            <a:ext cx="72008" cy="7200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06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9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/>
      <p:bldP spid="14" grpId="0"/>
      <p:bldP spid="17" grpId="0"/>
      <p:bldP spid="18" grpId="0"/>
      <p:bldP spid="20" grpId="0"/>
      <p:bldP spid="21" grpId="0"/>
      <p:bldP spid="23" grpId="0"/>
      <p:bldP spid="24" grpId="0"/>
      <p:bldP spid="27" grpId="0" animBg="1"/>
      <p:bldP spid="28" grpId="0"/>
      <p:bldP spid="30" grpId="0"/>
      <p:bldP spid="31" grpId="0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4726939-EAFC-4E5A-AF53-575260258BBD}"/>
              </a:ext>
            </a:extLst>
          </p:cNvPr>
          <p:cNvSpPr/>
          <p:nvPr/>
        </p:nvSpPr>
        <p:spPr>
          <a:xfrm>
            <a:off x="119336" y="936695"/>
            <a:ext cx="11449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+mj-ea"/>
                <a:ea typeface="+mj-ea"/>
              </a:rPr>
              <a:t>1.</a:t>
            </a:r>
            <a:r>
              <a:rPr lang="zh-CN" altLang="en-US" sz="3200" dirty="0">
                <a:latin typeface="+mj-ea"/>
                <a:ea typeface="+mj-ea"/>
              </a:rPr>
              <a:t>已知直线</a:t>
            </a:r>
            <a:r>
              <a:rPr lang="en-US" altLang="zh-CN" sz="3200" dirty="0">
                <a:latin typeface="+mj-ea"/>
                <a:ea typeface="+mj-ea"/>
              </a:rPr>
              <a:t>a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>
                <a:latin typeface="+mj-ea"/>
                <a:ea typeface="+mj-ea"/>
              </a:rPr>
              <a:t>b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，下面推理正确的是（　）</a:t>
            </a:r>
          </a:p>
          <a:p>
            <a:r>
              <a:rPr lang="en-US" altLang="zh-CN" sz="3200" dirty="0">
                <a:latin typeface="+mj-ea"/>
                <a:ea typeface="+mj-ea"/>
              </a:rPr>
              <a:t>A.</a:t>
            </a:r>
            <a:r>
              <a:rPr lang="zh-CN" altLang="en-US" sz="3200" dirty="0">
                <a:latin typeface="+mj-ea"/>
                <a:ea typeface="+mj-ea"/>
              </a:rPr>
              <a:t>因为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，所以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；</a:t>
            </a:r>
            <a:endParaRPr lang="en-US" altLang="zh-CN" sz="3200" dirty="0">
              <a:latin typeface="+mj-ea"/>
              <a:ea typeface="+mj-ea"/>
            </a:endParaRPr>
          </a:p>
          <a:p>
            <a:r>
              <a:rPr lang="en-US" altLang="zh-CN" sz="3200" dirty="0">
                <a:latin typeface="+mj-ea"/>
                <a:ea typeface="+mj-ea"/>
              </a:rPr>
              <a:t>B.</a:t>
            </a:r>
            <a:r>
              <a:rPr lang="zh-CN" altLang="en-US" sz="3200" dirty="0">
                <a:latin typeface="+mj-ea"/>
                <a:ea typeface="+mj-ea"/>
              </a:rPr>
              <a:t>因为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，所以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；</a:t>
            </a:r>
            <a:endParaRPr lang="en-US" altLang="zh-CN" sz="3200" dirty="0">
              <a:latin typeface="+mj-ea"/>
              <a:ea typeface="+mj-ea"/>
            </a:endParaRPr>
          </a:p>
          <a:p>
            <a:r>
              <a:rPr lang="en-US" altLang="zh-CN" sz="3200" dirty="0">
                <a:latin typeface="+mj-ea"/>
                <a:ea typeface="+mj-ea"/>
              </a:rPr>
              <a:t>C.</a:t>
            </a:r>
            <a:r>
              <a:rPr lang="zh-CN" altLang="en-US" sz="3200" dirty="0">
                <a:latin typeface="+mj-ea"/>
                <a:ea typeface="+mj-ea"/>
              </a:rPr>
              <a:t>因为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，所以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；</a:t>
            </a:r>
            <a:endParaRPr lang="en-US" altLang="zh-CN" sz="3200" dirty="0">
              <a:latin typeface="+mj-ea"/>
              <a:ea typeface="+mj-ea"/>
            </a:endParaRPr>
          </a:p>
          <a:p>
            <a:r>
              <a:rPr lang="en-US" altLang="zh-CN" sz="3200" dirty="0">
                <a:latin typeface="+mj-ea"/>
                <a:ea typeface="+mj-ea"/>
              </a:rPr>
              <a:t>D.</a:t>
            </a:r>
            <a:r>
              <a:rPr lang="zh-CN" altLang="en-US" sz="3200" dirty="0">
                <a:latin typeface="+mj-ea"/>
                <a:ea typeface="+mj-ea"/>
              </a:rPr>
              <a:t>因为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d</a:t>
            </a:r>
            <a:r>
              <a:rPr lang="zh-CN" altLang="en-US" sz="3200" dirty="0">
                <a:latin typeface="+mj-ea"/>
                <a:ea typeface="+mj-ea"/>
              </a:rPr>
              <a:t>，所以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8DFF142-B929-4679-992B-8B7D089B2FEE}"/>
              </a:ext>
            </a:extLst>
          </p:cNvPr>
          <p:cNvSpPr/>
          <p:nvPr/>
        </p:nvSpPr>
        <p:spPr>
          <a:xfrm>
            <a:off x="96688" y="3610759"/>
            <a:ext cx="1219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+mj-ea"/>
                <a:ea typeface="+mj-ea"/>
              </a:rPr>
              <a:t>2.</a:t>
            </a:r>
            <a:r>
              <a:rPr lang="zh-CN" altLang="en-US" sz="3200" dirty="0">
                <a:latin typeface="+mj-ea"/>
                <a:ea typeface="+mj-ea"/>
              </a:rPr>
              <a:t>如果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zh-CN" altLang="en-US" sz="3200" dirty="0">
                <a:latin typeface="+mj-ea"/>
                <a:ea typeface="+mj-ea"/>
              </a:rPr>
              <a:t>，</a:t>
            </a:r>
            <a:r>
              <a:rPr lang="en-US" altLang="zh-CN" sz="3200" dirty="0" err="1">
                <a:latin typeface="+mj-ea"/>
                <a:ea typeface="+mj-ea"/>
              </a:rPr>
              <a:t>a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，那么</a:t>
            </a:r>
            <a:r>
              <a:rPr lang="en-US" altLang="zh-CN" sz="3200" dirty="0" err="1">
                <a:latin typeface="+mj-ea"/>
                <a:ea typeface="+mj-ea"/>
              </a:rPr>
              <a:t>b</a:t>
            </a:r>
            <a:r>
              <a:rPr lang="en-US" altLang="zh-CN" sz="3200" i="1" dirty="0" err="1">
                <a:latin typeface="+mj-ea"/>
                <a:ea typeface="+mj-ea"/>
              </a:rPr>
              <a:t>∥</a:t>
            </a:r>
            <a:r>
              <a:rPr lang="en-US" altLang="zh-CN" sz="3200" dirty="0" err="1">
                <a:latin typeface="+mj-ea"/>
                <a:ea typeface="+mj-ea"/>
              </a:rPr>
              <a:t>c</a:t>
            </a:r>
            <a:r>
              <a:rPr lang="zh-CN" altLang="en-US" sz="3200" dirty="0">
                <a:latin typeface="+mj-ea"/>
                <a:ea typeface="+mj-ea"/>
              </a:rPr>
              <a:t>，推理依据是（　）</a:t>
            </a:r>
          </a:p>
          <a:p>
            <a:r>
              <a:rPr lang="en-US" altLang="zh-CN" sz="3200" dirty="0">
                <a:latin typeface="+mj-ea"/>
                <a:ea typeface="+mj-ea"/>
              </a:rPr>
              <a:t>A.</a:t>
            </a:r>
            <a:r>
              <a:rPr lang="zh-CN" altLang="en-US" sz="3200" dirty="0">
                <a:latin typeface="+mj-ea"/>
                <a:ea typeface="+mj-ea"/>
              </a:rPr>
              <a:t>如果两条直线都和第三条直线平行，那么这两条直线也互相平行；</a:t>
            </a:r>
          </a:p>
          <a:p>
            <a:r>
              <a:rPr lang="en-US" altLang="zh-CN" sz="3200" dirty="0">
                <a:latin typeface="+mj-ea"/>
                <a:ea typeface="+mj-ea"/>
              </a:rPr>
              <a:t>B.</a:t>
            </a:r>
            <a:r>
              <a:rPr lang="zh-CN" altLang="en-US" sz="3200" dirty="0">
                <a:latin typeface="+mj-ea"/>
                <a:ea typeface="+mj-ea"/>
              </a:rPr>
              <a:t>两条直线平行，同位角相等；</a:t>
            </a:r>
          </a:p>
          <a:p>
            <a:r>
              <a:rPr lang="en-US" altLang="zh-CN" sz="3200" dirty="0">
                <a:latin typeface="+mj-ea"/>
                <a:ea typeface="+mj-ea"/>
              </a:rPr>
              <a:t>C.</a:t>
            </a:r>
            <a:r>
              <a:rPr lang="zh-CN" altLang="en-US" sz="3200" dirty="0">
                <a:latin typeface="+mj-ea"/>
                <a:ea typeface="+mj-ea"/>
              </a:rPr>
              <a:t>等量代换；</a:t>
            </a:r>
          </a:p>
          <a:p>
            <a:r>
              <a:rPr lang="en-US" altLang="zh-CN" sz="3200" dirty="0">
                <a:latin typeface="+mj-ea"/>
                <a:ea typeface="+mj-ea"/>
              </a:rPr>
              <a:t>D.</a:t>
            </a:r>
            <a:r>
              <a:rPr lang="zh-CN" altLang="en-US" sz="3200" dirty="0">
                <a:latin typeface="+mj-ea"/>
                <a:ea typeface="+mj-ea"/>
              </a:rPr>
              <a:t>垂直于同一条直线的两直线互相平行。</a:t>
            </a:r>
          </a:p>
        </p:txBody>
      </p:sp>
    </p:spTree>
    <p:extLst>
      <p:ext uri="{BB962C8B-B14F-4D97-AF65-F5344CB8AC3E}">
        <p14:creationId xmlns:p14="http://schemas.microsoft.com/office/powerpoint/2010/main" val="2759003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6F52F7C-5656-408E-ABD7-58ECF5DEDECD}"/>
              </a:ext>
            </a:extLst>
          </p:cNvPr>
          <p:cNvSpPr/>
          <p:nvPr/>
        </p:nvSpPr>
        <p:spPr>
          <a:xfrm>
            <a:off x="4742363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xmlns="" id="{0EC6706B-AE44-4389-988F-381C65BB5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998286"/>
            <a:ext cx="1065718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如图，直线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 ∥b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dirty="0" err="1">
                <a:latin typeface="Times New Roman" panose="02020603050405020304" pitchFamily="18" charset="0"/>
                <a:ea typeface="黑体" panose="02010609060101010101" pitchFamily="49" charset="-122"/>
              </a:rPr>
              <a:t>b∥c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dirty="0" err="1">
                <a:latin typeface="Times New Roman" panose="02020603050405020304" pitchFamily="18" charset="0"/>
                <a:ea typeface="黑体" panose="02010609060101010101" pitchFamily="49" charset="-122"/>
              </a:rPr>
              <a:t>c∥d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，那么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 ∥d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吗？为什么？</a:t>
            </a:r>
          </a:p>
        </p:txBody>
      </p:sp>
      <p:grpSp>
        <p:nvGrpSpPr>
          <p:cNvPr id="10" name="Group 3">
            <a:extLst>
              <a:ext uri="{FF2B5EF4-FFF2-40B4-BE49-F238E27FC236}">
                <a16:creationId xmlns:a16="http://schemas.microsoft.com/office/drawing/2014/main" xmlns="" id="{A4625D38-44C0-4521-867F-5739FBE0A468}"/>
              </a:ext>
            </a:extLst>
          </p:cNvPr>
          <p:cNvGrpSpPr>
            <a:grpSpLocks/>
          </p:cNvGrpSpPr>
          <p:nvPr/>
        </p:nvGrpSpPr>
        <p:grpSpPr bwMode="auto">
          <a:xfrm>
            <a:off x="9264352" y="4500311"/>
            <a:ext cx="2133600" cy="1981200"/>
            <a:chOff x="0" y="0"/>
            <a:chExt cx="1344" cy="1248"/>
          </a:xfrm>
        </p:grpSpPr>
        <p:sp>
          <p:nvSpPr>
            <p:cNvPr id="12" name="Line 4">
              <a:extLst>
                <a:ext uri="{FF2B5EF4-FFF2-40B4-BE49-F238E27FC236}">
                  <a16:creationId xmlns:a16="http://schemas.microsoft.com/office/drawing/2014/main" xmlns="" id="{43BCB922-0BF9-42B8-BBAA-B790FB672E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0" y="288"/>
              <a:ext cx="14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5">
              <a:extLst>
                <a:ext uri="{FF2B5EF4-FFF2-40B4-BE49-F238E27FC236}">
                  <a16:creationId xmlns:a16="http://schemas.microsoft.com/office/drawing/2014/main" xmlns="" id="{FCC60E2A-6DA1-4AFA-96D5-A297EB06F1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" y="288"/>
              <a:ext cx="14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6">
              <a:extLst>
                <a:ext uri="{FF2B5EF4-FFF2-40B4-BE49-F238E27FC236}">
                  <a16:creationId xmlns:a16="http://schemas.microsoft.com/office/drawing/2014/main" xmlns="" id="{D4C8321D-56EC-42BA-9D7F-7321D507A7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4" y="288"/>
              <a:ext cx="14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xmlns="" id="{2B86AD5E-6567-4AD3-83BD-414DFDDC99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0" y="288"/>
              <a:ext cx="14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Text Box 8">
              <a:extLst>
                <a:ext uri="{FF2B5EF4-FFF2-40B4-BE49-F238E27FC236}">
                  <a16:creationId xmlns:a16="http://schemas.microsoft.com/office/drawing/2014/main" xmlns="" id="{8DE2DA65-B652-42EA-B82E-729E0565C8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96"/>
              <a:ext cx="288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18" name="Text Box 9">
              <a:extLst>
                <a:ext uri="{FF2B5EF4-FFF2-40B4-BE49-F238E27FC236}">
                  <a16:creationId xmlns:a16="http://schemas.microsoft.com/office/drawing/2014/main" xmlns="" id="{BB24F9F4-4455-447A-B910-40AF134A81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48"/>
              <a:ext cx="288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19" name="Text Box 10">
              <a:extLst>
                <a:ext uri="{FF2B5EF4-FFF2-40B4-BE49-F238E27FC236}">
                  <a16:creationId xmlns:a16="http://schemas.microsoft.com/office/drawing/2014/main" xmlns="" id="{C51889D8-FE51-4FA1-80EC-05C031E4E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48"/>
              <a:ext cx="24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20" name="Text Box 11">
              <a:extLst>
                <a:ext uri="{FF2B5EF4-FFF2-40B4-BE49-F238E27FC236}">
                  <a16:creationId xmlns:a16="http://schemas.microsoft.com/office/drawing/2014/main" xmlns="" id="{C40972F1-4483-4D85-9FBF-7976E8D39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" y="0"/>
              <a:ext cx="432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</a:p>
          </p:txBody>
        </p:sp>
      </p:grpSp>
      <p:sp>
        <p:nvSpPr>
          <p:cNvPr id="21" name="Text Box 12">
            <a:extLst>
              <a:ext uri="{FF2B5EF4-FFF2-40B4-BE49-F238E27FC236}">
                <a16:creationId xmlns:a16="http://schemas.microsoft.com/office/drawing/2014/main" xmlns="" id="{B8AE9615-19CE-48AB-9432-8823CB3D7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908333"/>
            <a:ext cx="113298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 因为 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 ∥b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b∥c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，所以 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 ∥c 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                                                                                                         ）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2" name="Text Box 13">
            <a:extLst>
              <a:ext uri="{FF2B5EF4-FFF2-40B4-BE49-F238E27FC236}">
                <a16:creationId xmlns:a16="http://schemas.microsoft.com/office/drawing/2014/main" xmlns="" id="{7A2F0F67-54C7-4FD8-A8C1-1D7A1E878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635" y="3813332"/>
            <a:ext cx="10117682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如果两条直线都与第三条直线平行，那么这两条直线互相平行</a:t>
            </a:r>
          </a:p>
        </p:txBody>
      </p:sp>
      <p:sp>
        <p:nvSpPr>
          <p:cNvPr id="23" name="Text Box 14">
            <a:extLst>
              <a:ext uri="{FF2B5EF4-FFF2-40B4-BE49-F238E27FC236}">
                <a16:creationId xmlns:a16="http://schemas.microsoft.com/office/drawing/2014/main" xmlns="" id="{323F5836-5B4B-48F5-B59F-25651D7E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635" y="2431460"/>
            <a:ext cx="11329887" cy="5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如果两条直线都与第三条直线平行，那么这两条直线互相平行</a:t>
            </a:r>
          </a:p>
        </p:txBody>
      </p:sp>
      <p:sp>
        <p:nvSpPr>
          <p:cNvPr id="24" name="Text Box 15">
            <a:extLst>
              <a:ext uri="{FF2B5EF4-FFF2-40B4-BE49-F238E27FC236}">
                <a16:creationId xmlns:a16="http://schemas.microsoft.com/office/drawing/2014/main" xmlns="" id="{119F823E-0F8F-4177-ACA9-6751ECC92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588" y="3228557"/>
            <a:ext cx="1064874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因为 </a:t>
            </a:r>
            <a:r>
              <a:rPr lang="en-US" altLang="zh-CN" sz="28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c∥d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，所以  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 ∥d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                                                                                                       ）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57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AABB29B-95DE-4C6D-84F8-7481584AB308}"/>
              </a:ext>
            </a:extLst>
          </p:cNvPr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6" name="Text Box 48">
            <a:extLst>
              <a:ext uri="{FF2B5EF4-FFF2-40B4-BE49-F238E27FC236}">
                <a16:creationId xmlns:a16="http://schemas.microsoft.com/office/drawing/2014/main" xmlns="" id="{1CE5DDD2-7F42-41D2-A23F-F6BEE00D2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484" y="1100696"/>
            <a:ext cx="119401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+mj-ea"/>
                <a:ea typeface="+mj-ea"/>
              </a:rPr>
              <a:t>※</a:t>
            </a:r>
            <a:r>
              <a:rPr lang="zh-CN" altLang="en-US" sz="3200" b="1" dirty="0">
                <a:latin typeface="+mj-ea"/>
                <a:ea typeface="+mj-ea"/>
              </a:rPr>
              <a:t>平行公理：经过直线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外</a:t>
            </a:r>
            <a:r>
              <a:rPr lang="zh-CN" altLang="en-US" sz="3200" b="1" dirty="0">
                <a:latin typeface="+mj-ea"/>
                <a:ea typeface="+mj-ea"/>
              </a:rPr>
              <a:t>一点，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有且只有</a:t>
            </a:r>
            <a:r>
              <a:rPr lang="zh-CN" altLang="en-US" sz="3200" b="1" dirty="0">
                <a:latin typeface="+mj-ea"/>
                <a:ea typeface="+mj-ea"/>
              </a:rPr>
              <a:t>一条直线与这条直线平行。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xmlns="" id="{B9ACA711-AD1B-4C9A-A646-F16973FA7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4057" y="4216648"/>
            <a:ext cx="936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i="1" dirty="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7" name="Text Box 24">
            <a:extLst>
              <a:ext uri="{FF2B5EF4-FFF2-40B4-BE49-F238E27FC236}">
                <a16:creationId xmlns:a16="http://schemas.microsoft.com/office/drawing/2014/main" xmlns="" id="{CCD86F62-B0A3-4F68-BAA5-14D94AF66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4056" y="3322449"/>
            <a:ext cx="936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i="1" dirty="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xmlns="" id="{5C2FBCA3-F1D2-4AE8-822E-592025073C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6178" y="5622385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xmlns="" id="{04B62A8F-8823-4150-9A38-2F1CF96E7C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7928" y="4620673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xmlns="" id="{4FC1AC13-7C91-4EBC-9F2B-B0E8825AB9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7928" y="3744373"/>
            <a:ext cx="5146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Rectangle 47">
            <a:extLst>
              <a:ext uri="{FF2B5EF4-FFF2-40B4-BE49-F238E27FC236}">
                <a16:creationId xmlns:a16="http://schemas.microsoft.com/office/drawing/2014/main" xmlns="" id="{E5B5B22E-5274-4082-8E0B-841FBF901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7032" y="5212810"/>
            <a:ext cx="43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1" lang="en-US" altLang="zh-CN" sz="4000" i="1" dirty="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2" name="Text Box 55">
            <a:extLst>
              <a:ext uri="{FF2B5EF4-FFF2-40B4-BE49-F238E27FC236}">
                <a16:creationId xmlns:a16="http://schemas.microsoft.com/office/drawing/2014/main" xmlns="" id="{F76B0C16-1149-48C1-AABB-848F303BE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7" y="1827579"/>
            <a:ext cx="119370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latin typeface="+mj-ea"/>
                <a:ea typeface="+mj-ea"/>
              </a:rPr>
              <a:t>※</a:t>
            </a: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平行公理的推论：</a:t>
            </a:r>
            <a:r>
              <a:rPr lang="zh-CN" altLang="en-US" sz="3200" b="1" dirty="0">
                <a:latin typeface="+mj-ea"/>
                <a:ea typeface="+mj-ea"/>
              </a:rPr>
              <a:t>如果两条直线都与第三条直线平行，那么这两条直线也互相平行。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7574A6C-3988-4DE8-B726-D40B1655A875}"/>
              </a:ext>
            </a:extLst>
          </p:cNvPr>
          <p:cNvSpPr txBox="1"/>
          <p:nvPr/>
        </p:nvSpPr>
        <p:spPr>
          <a:xfrm>
            <a:off x="254968" y="3620156"/>
            <a:ext cx="3660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</a:rPr>
              <a:t>因为：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dirty="0">
                <a:latin typeface="+mj-ea"/>
                <a:ea typeface="+mj-ea"/>
              </a:rPr>
              <a:t>∥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dirty="0">
                <a:latin typeface="+mj-ea"/>
                <a:ea typeface="+mj-ea"/>
              </a:rPr>
              <a:t>，</a:t>
            </a:r>
            <a:r>
              <a:rPr lang="en-US" altLang="zh-CN" sz="3200" b="1" dirty="0">
                <a:latin typeface="+mj-ea"/>
                <a:ea typeface="+mj-ea"/>
              </a:rPr>
              <a:t>a</a:t>
            </a:r>
            <a:r>
              <a:rPr lang="zh-CN" altLang="en-US" sz="3200" b="1" dirty="0">
                <a:latin typeface="+mj-ea"/>
                <a:ea typeface="+mj-ea"/>
              </a:rPr>
              <a:t>∥</a:t>
            </a:r>
            <a:r>
              <a:rPr lang="en-US" altLang="zh-CN" sz="3200" b="1" dirty="0">
                <a:latin typeface="+mj-ea"/>
                <a:ea typeface="+mj-ea"/>
              </a:rPr>
              <a:t>c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j-ea"/>
                <a:ea typeface="+mj-ea"/>
              </a:rPr>
              <a:t>所以：</a:t>
            </a:r>
            <a:r>
              <a:rPr lang="en-US" altLang="zh-CN" sz="3200" b="1" dirty="0">
                <a:latin typeface="+mj-ea"/>
                <a:ea typeface="+mj-ea"/>
              </a:rPr>
              <a:t>b</a:t>
            </a:r>
            <a:r>
              <a:rPr lang="zh-CN" altLang="en-US" sz="3200" b="1" dirty="0">
                <a:latin typeface="+mj-ea"/>
                <a:ea typeface="+mj-ea"/>
              </a:rPr>
              <a:t>∥</a:t>
            </a:r>
            <a:r>
              <a:rPr lang="en-US" altLang="zh-CN" sz="3200" b="1" dirty="0">
                <a:latin typeface="+mj-ea"/>
                <a:ea typeface="+mj-ea"/>
              </a:rPr>
              <a:t>c</a:t>
            </a:r>
            <a:endParaRPr lang="zh-CN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04109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11979</TotalTime>
  <Words>538</Words>
  <Application>Microsoft Office PowerPoint</Application>
  <PresentationFormat>自定义</PresentationFormat>
  <Paragraphs>82</Paragraphs>
  <Slides>10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523</cp:revision>
  <dcterms:created xsi:type="dcterms:W3CDTF">2017-03-29T03:26:00Z</dcterms:created>
  <dcterms:modified xsi:type="dcterms:W3CDTF">2020-04-23T09:56:09Z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